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9" r:id="rId5"/>
    <p:sldId id="258" r:id="rId6"/>
    <p:sldId id="260" r:id="rId7"/>
    <p:sldId id="268" r:id="rId8"/>
    <p:sldId id="269" r:id="rId9"/>
    <p:sldId id="270" r:id="rId10"/>
    <p:sldId id="271" r:id="rId11"/>
    <p:sldId id="262" r:id="rId12"/>
    <p:sldId id="263" r:id="rId13"/>
    <p:sldId id="272" r:id="rId14"/>
    <p:sldId id="273" r:id="rId15"/>
    <p:sldId id="261" r:id="rId16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4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6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45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33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63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5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66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72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45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4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46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3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60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75AD82-14BD-44F3-AA35-F0871EBA12F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930154-D6DE-4AFA-90C0-0E40E87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4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E8247-4767-2BDA-FEC9-51C65E1923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24ED70-3725-1987-C89E-C9284B8FBB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DE4EB7-2BF0-E57B-DA13-FCD2A1E5A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069571" y="-1069571"/>
            <a:ext cx="7004858" cy="9144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A1066E-B6F4-0652-5F70-BA872E303CD8}"/>
              </a:ext>
            </a:extLst>
          </p:cNvPr>
          <p:cNvSpPr txBox="1"/>
          <p:nvPr/>
        </p:nvSpPr>
        <p:spPr>
          <a:xfrm>
            <a:off x="1877208" y="1065937"/>
            <a:ext cx="581120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Brush Script MT" panose="03060802040406070304" pitchFamily="66" charset="0"/>
              </a:rPr>
              <a:t>2025 Akoma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Brush Script MT" panose="03060802040406070304" pitchFamily="66" charset="0"/>
              </a:rPr>
              <a:t>Scholarship Presentation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EAACC5-CCFB-9576-C730-9763643BF333}"/>
              </a:ext>
            </a:extLst>
          </p:cNvPr>
          <p:cNvSpPr txBox="1"/>
          <p:nvPr/>
        </p:nvSpPr>
        <p:spPr>
          <a:xfrm>
            <a:off x="19161" y="2971587"/>
            <a:ext cx="9124839" cy="291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  <a:latin typeface="Lucida Handwriting" panose="03010101010101010101" pitchFamily="66" charset="0"/>
                <a:ea typeface="Adobe Ming Std L" pitchFamily="18" charset="-128"/>
              </a:rPr>
              <a:t>30 Years of  </a:t>
            </a:r>
          </a:p>
          <a:p>
            <a:pPr algn="ctr"/>
            <a:r>
              <a:rPr lang="en-US" sz="3200" b="1" dirty="0">
                <a:solidFill>
                  <a:srgbClr val="FFC000"/>
                </a:solidFill>
                <a:latin typeface="Lucida Handwriting" panose="03010101010101010101" pitchFamily="66" charset="0"/>
                <a:ea typeface="Adobe Ming Std L" pitchFamily="18" charset="-128"/>
              </a:rPr>
              <a:t>Choral. Oral. Cultural. </a:t>
            </a:r>
          </a:p>
          <a:p>
            <a:pPr algn="ctr"/>
            <a:r>
              <a:rPr lang="en-US" sz="3200" b="1" dirty="0">
                <a:solidFill>
                  <a:srgbClr val="FFC000"/>
                </a:solidFill>
                <a:latin typeface="Lucida Handwriting" panose="03010101010101010101" pitchFamily="66" charset="0"/>
                <a:ea typeface="Adobe Ming Std L" pitchFamily="18" charset="-128"/>
              </a:rPr>
              <a:t>Spiritual Praise.</a:t>
            </a:r>
          </a:p>
          <a:p>
            <a:pPr algn="ctr">
              <a:lnSpc>
                <a:spcPts val="1400"/>
              </a:lnSpc>
            </a:pPr>
            <a:endParaRPr lang="en-US" sz="2000" dirty="0">
              <a:latin typeface="Lucida Handwriting" panose="03010101010101010101" pitchFamily="66" charset="0"/>
              <a:ea typeface="Adobe Ming Std L" pitchFamily="18" charset="-128"/>
            </a:endParaRPr>
          </a:p>
          <a:p>
            <a:pPr algn="ctr"/>
            <a:r>
              <a:rPr lang="en-US" b="1" i="1" dirty="0">
                <a:solidFill>
                  <a:schemeClr val="bg1"/>
                </a:solidFill>
              </a:rPr>
              <a:t>O praise the Lord, all ye nations: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</a:rPr>
              <a:t> praise Him, all ye people.  For His merciful kindness is great toward us: and the truth of the Lord </a:t>
            </a:r>
            <a:r>
              <a:rPr lang="en-US" b="1" i="1" dirty="0" err="1">
                <a:solidFill>
                  <a:schemeClr val="bg1"/>
                </a:solidFill>
              </a:rPr>
              <a:t>endureth</a:t>
            </a:r>
            <a:r>
              <a:rPr lang="en-US" b="1" i="1" dirty="0">
                <a:solidFill>
                  <a:schemeClr val="bg1"/>
                </a:solidFill>
              </a:rPr>
              <a:t> forever.  Praise ye the Lord.   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</a:rPr>
              <a:t>Psalms 117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675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6F62F-4415-91FE-7358-3DF59A04F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EAD764-30BD-88C7-1820-1F994526AF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EBC098-4A12-78AB-E963-BFE8D94691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653"/>
          <a:stretch>
            <a:fillRect/>
          </a:stretch>
        </p:blipFill>
        <p:spPr>
          <a:xfrm>
            <a:off x="614402" y="1265064"/>
            <a:ext cx="3635055" cy="4601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751573-7759-17B8-2473-C19F27782306}"/>
              </a:ext>
            </a:extLst>
          </p:cNvPr>
          <p:cNvSpPr txBox="1"/>
          <p:nvPr/>
        </p:nvSpPr>
        <p:spPr>
          <a:xfrm>
            <a:off x="4372403" y="1982450"/>
            <a:ext cx="490450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Lucida Handwriting" panose="03010101010101010101" pitchFamily="66" charset="0"/>
              </a:rPr>
              <a:t>Donna M. Jones</a:t>
            </a:r>
          </a:p>
          <a:p>
            <a:pPr algn="ctr"/>
            <a:r>
              <a:rPr lang="en-US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Outgoing </a:t>
            </a:r>
          </a:p>
          <a:p>
            <a:pPr algn="ctr"/>
            <a:r>
              <a:rPr lang="en-US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Scholarship Chairwoman</a:t>
            </a:r>
          </a:p>
          <a:p>
            <a:pPr algn="ctr"/>
            <a:endParaRPr lang="en-US" b="1" dirty="0">
              <a:solidFill>
                <a:srgbClr val="FFC000"/>
              </a:solidFill>
              <a:latin typeface="Lucida Handwriting" panose="03010101010101010101" pitchFamily="66" charset="0"/>
            </a:endParaRPr>
          </a:p>
          <a:p>
            <a:pPr algn="ctr"/>
            <a:endParaRPr lang="en-US" b="1" dirty="0">
              <a:solidFill>
                <a:srgbClr val="FFC000"/>
              </a:solidFill>
              <a:latin typeface="Lucida Handwriting" panose="03010101010101010101" pitchFamily="66" charset="0"/>
            </a:endParaRPr>
          </a:p>
          <a:p>
            <a:pPr algn="ctr"/>
            <a:endParaRPr lang="en-US" sz="1800" b="1" dirty="0">
              <a:solidFill>
                <a:srgbClr val="FFC00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Lucida Handwriting" panose="03010101010101010101" pitchFamily="66" charset="0"/>
              </a:rPr>
              <a:t>Dr. Arielle Sheftall</a:t>
            </a:r>
          </a:p>
          <a:p>
            <a:pPr algn="ctr"/>
            <a:r>
              <a:rPr lang="en-US" sz="1800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Incoming </a:t>
            </a:r>
          </a:p>
          <a:p>
            <a:pPr algn="ctr"/>
            <a:r>
              <a:rPr lang="en-US" sz="1800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Scholarship Chairwoman</a:t>
            </a:r>
          </a:p>
        </p:txBody>
      </p:sp>
    </p:spTree>
    <p:extLst>
      <p:ext uri="{BB962C8B-B14F-4D97-AF65-F5344CB8AC3E}">
        <p14:creationId xmlns:p14="http://schemas.microsoft.com/office/powerpoint/2010/main" val="873011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B04250-A2F6-6E3A-E29F-2ED641FFC0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60E7DD-B131-EE88-6F1A-F02E5FA0B3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0" r="16022"/>
          <a:stretch>
            <a:fillRect/>
          </a:stretch>
        </p:blipFill>
        <p:spPr bwMode="auto">
          <a:xfrm>
            <a:off x="1487148" y="1579562"/>
            <a:ext cx="6169701" cy="3289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CF6132-35DE-8B36-98D5-C0155D29130D}"/>
              </a:ext>
            </a:extLst>
          </p:cNvPr>
          <p:cNvSpPr txBox="1"/>
          <p:nvPr/>
        </p:nvSpPr>
        <p:spPr>
          <a:xfrm>
            <a:off x="1225900" y="994787"/>
            <a:ext cx="6832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Baguet Script" panose="00000500000000000000" pitchFamily="2" charset="0"/>
              </a:rPr>
              <a:t>2025 AKOMA Scholarship Commission</a:t>
            </a:r>
            <a:endParaRPr lang="en-US" sz="3200" dirty="0">
              <a:solidFill>
                <a:srgbClr val="FFC000"/>
              </a:solidFill>
              <a:latin typeface="Baguet Scrip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5411B-7CD3-91A8-48DE-E1FD2026BB05}"/>
              </a:ext>
            </a:extLst>
          </p:cNvPr>
          <p:cNvSpPr txBox="1"/>
          <p:nvPr/>
        </p:nvSpPr>
        <p:spPr>
          <a:xfrm>
            <a:off x="1225900" y="4895127"/>
            <a:ext cx="67292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Wynndy</a:t>
            </a:r>
            <a:r>
              <a:rPr lang="en-US" dirty="0">
                <a:solidFill>
                  <a:schemeClr val="bg1"/>
                </a:solidFill>
              </a:rPr>
              <a:t> Turner, Esther Pinkston, Gloria McCullough, Rose Stokes,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Donna M. Jones – Chairwoman, Sharon Chandler, Dr. Gaya Shakes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Not Pictured Dr. Arielle Sheftall and Marcelle Davis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529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C22DE-8317-5F12-EE29-E7455E4D6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B28BDF-5644-698B-B88C-DF2BA59F5B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7C5713-89D5-F814-AF2A-7E23BCE47E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689"/>
          <a:stretch>
            <a:fillRect/>
          </a:stretch>
        </p:blipFill>
        <p:spPr>
          <a:xfrm>
            <a:off x="5054321" y="742997"/>
            <a:ext cx="3321039" cy="41279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4C93ED-BBB4-F142-1EB9-32CE37E2A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45" y="450047"/>
            <a:ext cx="4422654" cy="59579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02281A-E8FE-1AEA-32F3-CCF7E2B788C1}"/>
              </a:ext>
            </a:extLst>
          </p:cNvPr>
          <p:cNvSpPr txBox="1"/>
          <p:nvPr/>
        </p:nvSpPr>
        <p:spPr>
          <a:xfrm>
            <a:off x="3878709" y="4870918"/>
            <a:ext cx="5414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2018 Akoma </a:t>
            </a:r>
          </a:p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Nona Patterson Chambers</a:t>
            </a:r>
          </a:p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 Scholar</a:t>
            </a:r>
          </a:p>
        </p:txBody>
      </p:sp>
    </p:spTree>
    <p:extLst>
      <p:ext uri="{BB962C8B-B14F-4D97-AF65-F5344CB8AC3E}">
        <p14:creationId xmlns:p14="http://schemas.microsoft.com/office/powerpoint/2010/main" val="2688995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215ED-D276-6ABB-7111-9EC1871E0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7102F0-3D7A-2135-E5D1-4C13170E01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B74E5A-8002-9B53-BDB4-98A8974D9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57" y="1107182"/>
            <a:ext cx="7576458" cy="464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77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90864-69A0-F448-B0A7-9A22D283D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D62E74-42F2-6FA2-311D-CDE0D6C085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B0FC6C-98E6-1126-61F1-20BF01D90668}"/>
              </a:ext>
            </a:extLst>
          </p:cNvPr>
          <p:cNvSpPr txBox="1"/>
          <p:nvPr/>
        </p:nvSpPr>
        <p:spPr>
          <a:xfrm>
            <a:off x="512466" y="1142081"/>
            <a:ext cx="827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2025 AKOMA Nona Patterson Chambers Scholar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CD0499-D8B9-ACE4-343B-E8961F2881F8}"/>
              </a:ext>
            </a:extLst>
          </p:cNvPr>
          <p:cNvSpPr txBox="1"/>
          <p:nvPr/>
        </p:nvSpPr>
        <p:spPr>
          <a:xfrm>
            <a:off x="4078679" y="2649873"/>
            <a:ext cx="51959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Kyla Batiste</a:t>
            </a:r>
          </a:p>
          <a:p>
            <a:r>
              <a:rPr lang="en-US" b="1" dirty="0">
                <a:solidFill>
                  <a:schemeClr val="bg1"/>
                </a:solidFill>
              </a:rPr>
              <a:t>PARENTS:  		</a:t>
            </a:r>
            <a:r>
              <a:rPr lang="en-US" dirty="0">
                <a:solidFill>
                  <a:schemeClr val="bg1"/>
                </a:solidFill>
              </a:rPr>
              <a:t>Marcus and Monifa Batiste</a:t>
            </a:r>
          </a:p>
          <a:p>
            <a:r>
              <a:rPr lang="en-US" b="1" dirty="0">
                <a:solidFill>
                  <a:schemeClr val="bg1"/>
                </a:solidFill>
              </a:rPr>
              <a:t>MAJOR:   		</a:t>
            </a:r>
            <a:r>
              <a:rPr lang="en-US" dirty="0">
                <a:solidFill>
                  <a:schemeClr val="bg1"/>
                </a:solidFill>
              </a:rPr>
              <a:t>Film		</a:t>
            </a:r>
          </a:p>
          <a:p>
            <a:r>
              <a:rPr lang="en-US" b="1" dirty="0">
                <a:solidFill>
                  <a:schemeClr val="bg1"/>
                </a:solidFill>
              </a:rPr>
              <a:t>MINOR: 			</a:t>
            </a:r>
            <a:r>
              <a:rPr lang="en-US" dirty="0">
                <a:solidFill>
                  <a:schemeClr val="bg1"/>
                </a:solidFill>
              </a:rPr>
              <a:t>Theater and Dance</a:t>
            </a:r>
          </a:p>
          <a:p>
            <a:r>
              <a:rPr lang="en-US" b="1" dirty="0">
                <a:solidFill>
                  <a:schemeClr val="bg1"/>
                </a:solidFill>
              </a:rPr>
              <a:t>HIGH SCHOOL:  	</a:t>
            </a:r>
            <a:r>
              <a:rPr lang="en-US" dirty="0">
                <a:solidFill>
                  <a:schemeClr val="bg1"/>
                </a:solidFill>
              </a:rPr>
              <a:t>Penfield High School</a:t>
            </a:r>
          </a:p>
          <a:p>
            <a:r>
              <a:rPr lang="en-US" b="1" dirty="0">
                <a:solidFill>
                  <a:schemeClr val="bg1"/>
                </a:solidFill>
              </a:rPr>
              <a:t>UNIVERSITY:   	</a:t>
            </a:r>
            <a:r>
              <a:rPr lang="en-US" dirty="0">
                <a:solidFill>
                  <a:schemeClr val="bg1"/>
                </a:solidFill>
              </a:rPr>
              <a:t>Ithaca College (NY) </a:t>
            </a:r>
          </a:p>
          <a:p>
            <a:r>
              <a:rPr lang="en-US" b="1" dirty="0">
                <a:solidFill>
                  <a:schemeClr val="bg1"/>
                </a:solidFill>
              </a:rPr>
              <a:t>GOAL:			</a:t>
            </a:r>
            <a:r>
              <a:rPr lang="en-US" dirty="0">
                <a:solidFill>
                  <a:schemeClr val="bg1"/>
                </a:solidFill>
              </a:rPr>
              <a:t>Filmmaker</a:t>
            </a:r>
          </a:p>
        </p:txBody>
      </p:sp>
      <p:pic>
        <p:nvPicPr>
          <p:cNvPr id="5" name="Picture 4" descr="A person with long black braids smiling&#10;&#10;AI-generated content may be incorrect.">
            <a:extLst>
              <a:ext uri="{FF2B5EF4-FFF2-40B4-BE49-F238E27FC236}">
                <a16:creationId xmlns:a16="http://schemas.microsoft.com/office/drawing/2014/main" id="{6725FA65-9ED2-5F37-5DDE-B3BEC9E4C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7" y="1775714"/>
            <a:ext cx="3817422" cy="3940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5626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12DEC-BD1E-A3E0-C3D7-AF1DF20CF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A0F8C2-718A-D7C8-6F1A-88F76EF365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4072BD-91DE-B04F-605A-02AB9896654F}"/>
              </a:ext>
            </a:extLst>
          </p:cNvPr>
          <p:cNvSpPr txBox="1"/>
          <p:nvPr/>
        </p:nvSpPr>
        <p:spPr>
          <a:xfrm>
            <a:off x="512466" y="1142081"/>
            <a:ext cx="827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2025 AKOMA Nona Patterson Chambers Scholar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C9EB7F-0F14-8681-9C05-A143DC9EB04A}"/>
              </a:ext>
            </a:extLst>
          </p:cNvPr>
          <p:cNvSpPr txBox="1"/>
          <p:nvPr/>
        </p:nvSpPr>
        <p:spPr>
          <a:xfrm>
            <a:off x="4078679" y="2649873"/>
            <a:ext cx="51959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Juanita Bishop</a:t>
            </a:r>
          </a:p>
          <a:p>
            <a:r>
              <a:rPr lang="en-US" b="1" dirty="0">
                <a:solidFill>
                  <a:schemeClr val="bg1"/>
                </a:solidFill>
              </a:rPr>
              <a:t>PARENTS:  		</a:t>
            </a:r>
            <a:r>
              <a:rPr lang="en-US" dirty="0">
                <a:solidFill>
                  <a:schemeClr val="bg1"/>
                </a:solidFill>
              </a:rPr>
              <a:t>Ap Bishop and Princess </a:t>
            </a:r>
            <a:r>
              <a:rPr lang="en-US" dirty="0" err="1">
                <a:solidFill>
                  <a:schemeClr val="bg1"/>
                </a:solidFill>
              </a:rPr>
              <a:t>Sobah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MAJOR:   		</a:t>
            </a:r>
            <a:r>
              <a:rPr lang="en-US" dirty="0">
                <a:solidFill>
                  <a:schemeClr val="bg1"/>
                </a:solidFill>
              </a:rPr>
              <a:t>Nursing		</a:t>
            </a:r>
          </a:p>
          <a:p>
            <a:r>
              <a:rPr lang="en-US" b="1" dirty="0">
                <a:solidFill>
                  <a:schemeClr val="bg1"/>
                </a:solidFill>
              </a:rPr>
              <a:t>HIGH SCHOOL:  	</a:t>
            </a:r>
            <a:r>
              <a:rPr lang="en-US" dirty="0">
                <a:solidFill>
                  <a:schemeClr val="bg1"/>
                </a:solidFill>
              </a:rPr>
              <a:t>Churchville-Chili Senior High</a:t>
            </a:r>
          </a:p>
          <a:p>
            <a:r>
              <a:rPr lang="en-US" b="1" dirty="0">
                <a:solidFill>
                  <a:schemeClr val="bg1"/>
                </a:solidFill>
              </a:rPr>
              <a:t>UNIVERSITY:   	</a:t>
            </a:r>
            <a:r>
              <a:rPr lang="en-US" dirty="0">
                <a:solidFill>
                  <a:schemeClr val="bg1"/>
                </a:solidFill>
              </a:rPr>
              <a:t>St. John Fisher University (NY)</a:t>
            </a:r>
          </a:p>
          <a:p>
            <a:r>
              <a:rPr lang="en-US" b="1" dirty="0">
                <a:solidFill>
                  <a:schemeClr val="bg1"/>
                </a:solidFill>
              </a:rPr>
              <a:t>GOAL:</a:t>
            </a:r>
            <a:r>
              <a:rPr lang="en-US" dirty="0">
                <a:solidFill>
                  <a:schemeClr val="bg1"/>
                </a:solidFill>
              </a:rPr>
              <a:t> 			Certified Registered Nurse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                                                                     Anesthetist</a:t>
            </a:r>
          </a:p>
        </p:txBody>
      </p:sp>
      <p:pic>
        <p:nvPicPr>
          <p:cNvPr id="6" name="Picture 5" descr="A person wearing glasses smiling&#10;&#10;AI-generated content may be incorrect.">
            <a:extLst>
              <a:ext uri="{FF2B5EF4-FFF2-40B4-BE49-F238E27FC236}">
                <a16:creationId xmlns:a16="http://schemas.microsoft.com/office/drawing/2014/main" id="{8C37D06D-239D-D46D-D198-1328D0196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92" y="1695878"/>
            <a:ext cx="3283133" cy="4020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0787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CF761-9833-E0C4-D6D9-DD2A8879E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182F86-FA8F-8666-C0C6-1AEE9A933F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E732BE-3DE1-B22E-8001-242D887AE352}"/>
              </a:ext>
            </a:extLst>
          </p:cNvPr>
          <p:cNvSpPr txBox="1"/>
          <p:nvPr/>
        </p:nvSpPr>
        <p:spPr>
          <a:xfrm>
            <a:off x="512466" y="1142081"/>
            <a:ext cx="827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2025 AKOMA Nona Patterson Chambers Scholar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458FBC-E693-0E99-1002-FD7E59343587}"/>
              </a:ext>
            </a:extLst>
          </p:cNvPr>
          <p:cNvSpPr txBox="1"/>
          <p:nvPr/>
        </p:nvSpPr>
        <p:spPr>
          <a:xfrm>
            <a:off x="4078679" y="2649873"/>
            <a:ext cx="50653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Hannah Burnett</a:t>
            </a:r>
          </a:p>
          <a:p>
            <a:r>
              <a:rPr lang="en-US" b="1" dirty="0">
                <a:solidFill>
                  <a:schemeClr val="bg1"/>
                </a:solidFill>
              </a:rPr>
              <a:t>MOTHER:  		</a:t>
            </a:r>
            <a:r>
              <a:rPr lang="en-US" dirty="0" err="1">
                <a:solidFill>
                  <a:schemeClr val="bg1"/>
                </a:solidFill>
              </a:rPr>
              <a:t>Heashla</a:t>
            </a:r>
            <a:r>
              <a:rPr lang="en-US" dirty="0">
                <a:solidFill>
                  <a:schemeClr val="bg1"/>
                </a:solidFill>
              </a:rPr>
              <a:t> Burnett</a:t>
            </a:r>
          </a:p>
          <a:p>
            <a:r>
              <a:rPr lang="en-US" b="1" dirty="0">
                <a:solidFill>
                  <a:schemeClr val="bg1"/>
                </a:solidFill>
              </a:rPr>
              <a:t>MAJOR:   		</a:t>
            </a:r>
            <a:r>
              <a:rPr lang="en-US" dirty="0">
                <a:solidFill>
                  <a:schemeClr val="bg1"/>
                </a:solidFill>
              </a:rPr>
              <a:t>Biology - Premedical	</a:t>
            </a:r>
          </a:p>
          <a:p>
            <a:r>
              <a:rPr lang="en-US" b="1" dirty="0">
                <a:solidFill>
                  <a:schemeClr val="bg1"/>
                </a:solidFill>
              </a:rPr>
              <a:t>HIGH SCHOOL:  	</a:t>
            </a:r>
            <a:r>
              <a:rPr lang="en-US" dirty="0">
                <a:solidFill>
                  <a:schemeClr val="bg1"/>
                </a:solidFill>
              </a:rPr>
              <a:t>Charles Finney School</a:t>
            </a:r>
          </a:p>
          <a:p>
            <a:r>
              <a:rPr lang="en-US" b="1" dirty="0">
                <a:solidFill>
                  <a:schemeClr val="bg1"/>
                </a:solidFill>
              </a:rPr>
              <a:t>UNIVERSITY:   	</a:t>
            </a:r>
            <a:r>
              <a:rPr lang="en-US" dirty="0">
                <a:solidFill>
                  <a:schemeClr val="bg1"/>
                </a:solidFill>
              </a:rPr>
              <a:t>Kent State University (NY)</a:t>
            </a:r>
          </a:p>
          <a:p>
            <a:r>
              <a:rPr lang="en-US" b="1" dirty="0">
                <a:solidFill>
                  <a:schemeClr val="bg1"/>
                </a:solidFill>
              </a:rPr>
              <a:t>GOAL:</a:t>
            </a:r>
            <a:r>
              <a:rPr lang="en-US" dirty="0">
                <a:solidFill>
                  <a:schemeClr val="bg1"/>
                </a:solidFill>
              </a:rPr>
              <a:t> 			Physician or Surgeon</a:t>
            </a:r>
          </a:p>
        </p:txBody>
      </p:sp>
      <p:pic>
        <p:nvPicPr>
          <p:cNvPr id="6" name="Picture 5" descr="A person with a white bandana and gold jewelry&#10;&#10;AI-generated content may be incorrect.">
            <a:extLst>
              <a:ext uri="{FF2B5EF4-FFF2-40B4-BE49-F238E27FC236}">
                <a16:creationId xmlns:a16="http://schemas.microsoft.com/office/drawing/2014/main" id="{0617FAB7-6C77-8E6C-9FC4-FDC6401B9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57" y="2005143"/>
            <a:ext cx="3655165" cy="3710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0101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3C9B7-6448-04F7-DD65-8560D9F3F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F44777-B233-33FA-4C3B-9BF2482A60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0F3F4E-7C75-BDC7-DA7B-DA43CD42E7A3}"/>
              </a:ext>
            </a:extLst>
          </p:cNvPr>
          <p:cNvSpPr txBox="1"/>
          <p:nvPr/>
        </p:nvSpPr>
        <p:spPr>
          <a:xfrm>
            <a:off x="512466" y="1142081"/>
            <a:ext cx="827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2025 AKOMA Nona Patterson Chambers Scholar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BE9100-CF5C-A629-EEDC-88B52F716F10}"/>
              </a:ext>
            </a:extLst>
          </p:cNvPr>
          <p:cNvSpPr txBox="1"/>
          <p:nvPr/>
        </p:nvSpPr>
        <p:spPr>
          <a:xfrm>
            <a:off x="4078679" y="2649873"/>
            <a:ext cx="519594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Gabrielle Lauture</a:t>
            </a:r>
          </a:p>
          <a:p>
            <a:r>
              <a:rPr lang="en-US" b="1" dirty="0">
                <a:solidFill>
                  <a:schemeClr val="bg1"/>
                </a:solidFill>
              </a:rPr>
              <a:t>PARENTS:  		</a:t>
            </a:r>
            <a:r>
              <a:rPr lang="en-US" dirty="0">
                <a:solidFill>
                  <a:schemeClr val="bg1"/>
                </a:solidFill>
              </a:rPr>
              <a:t>Emmanual Lauture 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                                                  &amp; Tiona McCauley</a:t>
            </a:r>
          </a:p>
          <a:p>
            <a:r>
              <a:rPr lang="en-US" b="1" dirty="0">
                <a:solidFill>
                  <a:schemeClr val="bg1"/>
                </a:solidFill>
              </a:rPr>
              <a:t>MAJOR:   		</a:t>
            </a:r>
            <a:r>
              <a:rPr lang="en-US" dirty="0">
                <a:solidFill>
                  <a:schemeClr val="bg1"/>
                </a:solidFill>
              </a:rPr>
              <a:t>Psychology	</a:t>
            </a:r>
          </a:p>
          <a:p>
            <a:r>
              <a:rPr lang="en-US" b="1" dirty="0">
                <a:solidFill>
                  <a:schemeClr val="bg1"/>
                </a:solidFill>
              </a:rPr>
              <a:t>HIGH SCHOOL:  	</a:t>
            </a:r>
            <a:r>
              <a:rPr lang="en-US" dirty="0">
                <a:solidFill>
                  <a:schemeClr val="bg1"/>
                </a:solidFill>
              </a:rPr>
              <a:t>Webster Thomas High School</a:t>
            </a:r>
          </a:p>
          <a:p>
            <a:r>
              <a:rPr lang="en-US" b="1" dirty="0">
                <a:solidFill>
                  <a:schemeClr val="bg1"/>
                </a:solidFill>
              </a:rPr>
              <a:t>UNIVERSITY:   	</a:t>
            </a:r>
            <a:r>
              <a:rPr lang="en-US" dirty="0">
                <a:solidFill>
                  <a:schemeClr val="bg1"/>
                </a:solidFill>
              </a:rPr>
              <a:t>Rochester Institute of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                                                         Technology (NY)</a:t>
            </a:r>
          </a:p>
          <a:p>
            <a:r>
              <a:rPr lang="en-US" b="1" dirty="0">
                <a:solidFill>
                  <a:schemeClr val="bg1"/>
                </a:solidFill>
              </a:rPr>
              <a:t>GOAL:</a:t>
            </a:r>
            <a:r>
              <a:rPr lang="en-US" dirty="0">
                <a:solidFill>
                  <a:schemeClr val="bg1"/>
                </a:solidFill>
              </a:rPr>
              <a:t> 			Neuropsychologist</a:t>
            </a:r>
          </a:p>
        </p:txBody>
      </p:sp>
      <p:pic>
        <p:nvPicPr>
          <p:cNvPr id="5" name="Picture 4" descr="A person leaning against a tree&#10;&#10;AI-generated content may be incorrect.">
            <a:extLst>
              <a:ext uri="{FF2B5EF4-FFF2-40B4-BE49-F238E27FC236}">
                <a16:creationId xmlns:a16="http://schemas.microsoft.com/office/drawing/2014/main" id="{047B3FDF-F61A-71B5-231B-DA2742B01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56" y="2005142"/>
            <a:ext cx="3737161" cy="3456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9346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9C0CA-5C02-6E1E-7E11-8C9C1AB43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855E50-8B6C-242C-8F31-E0F3370D82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B5B637-48B1-D6A6-6588-640D88868607}"/>
              </a:ext>
            </a:extLst>
          </p:cNvPr>
          <p:cNvSpPr txBox="1"/>
          <p:nvPr/>
        </p:nvSpPr>
        <p:spPr>
          <a:xfrm>
            <a:off x="512466" y="1142081"/>
            <a:ext cx="827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2025 AKOMA Nona Patterson Chambers Scholar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22AAB-4CB1-D3E3-0A7D-41E0178D9564}"/>
              </a:ext>
            </a:extLst>
          </p:cNvPr>
          <p:cNvSpPr txBox="1"/>
          <p:nvPr/>
        </p:nvSpPr>
        <p:spPr>
          <a:xfrm>
            <a:off x="4078679" y="2649873"/>
            <a:ext cx="51959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Sydney Parker</a:t>
            </a:r>
          </a:p>
          <a:p>
            <a:r>
              <a:rPr lang="en-US" b="1" dirty="0">
                <a:solidFill>
                  <a:schemeClr val="bg1"/>
                </a:solidFill>
              </a:rPr>
              <a:t>MOTHER:  		</a:t>
            </a:r>
            <a:r>
              <a:rPr lang="en-US" dirty="0">
                <a:solidFill>
                  <a:schemeClr val="bg1"/>
                </a:solidFill>
              </a:rPr>
              <a:t>Alexis D. Burgess</a:t>
            </a:r>
          </a:p>
          <a:p>
            <a:r>
              <a:rPr lang="en-US" b="1" dirty="0">
                <a:solidFill>
                  <a:schemeClr val="bg1"/>
                </a:solidFill>
              </a:rPr>
              <a:t>MAJOR:   		</a:t>
            </a:r>
            <a:r>
              <a:rPr lang="en-US" dirty="0">
                <a:solidFill>
                  <a:schemeClr val="bg1"/>
                </a:solidFill>
              </a:rPr>
              <a:t>Nursing		</a:t>
            </a:r>
          </a:p>
          <a:p>
            <a:r>
              <a:rPr lang="en-US" b="1" dirty="0">
                <a:solidFill>
                  <a:schemeClr val="bg1"/>
                </a:solidFill>
              </a:rPr>
              <a:t>HIGH SCHOOL:  	</a:t>
            </a:r>
            <a:r>
              <a:rPr lang="en-US" dirty="0">
                <a:solidFill>
                  <a:schemeClr val="bg1"/>
                </a:solidFill>
              </a:rPr>
              <a:t>Churchville-Chili Senior High</a:t>
            </a:r>
          </a:p>
          <a:p>
            <a:r>
              <a:rPr lang="en-US" b="1" dirty="0">
                <a:solidFill>
                  <a:schemeClr val="bg1"/>
                </a:solidFill>
              </a:rPr>
              <a:t>UNIVERSITY:   	</a:t>
            </a:r>
            <a:r>
              <a:rPr lang="en-US" dirty="0">
                <a:solidFill>
                  <a:schemeClr val="bg1"/>
                </a:solidFill>
              </a:rPr>
              <a:t>Nova Southeastern University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                                                                                    (FL)</a:t>
            </a:r>
          </a:p>
          <a:p>
            <a:r>
              <a:rPr lang="en-US" b="1" dirty="0">
                <a:solidFill>
                  <a:schemeClr val="bg1"/>
                </a:solidFill>
              </a:rPr>
              <a:t>GOAL:</a:t>
            </a:r>
            <a:r>
              <a:rPr lang="en-US" dirty="0">
                <a:solidFill>
                  <a:schemeClr val="bg1"/>
                </a:solidFill>
              </a:rPr>
              <a:t> 			Nurse</a:t>
            </a:r>
          </a:p>
        </p:txBody>
      </p:sp>
      <p:pic>
        <p:nvPicPr>
          <p:cNvPr id="6" name="Picture 5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8A88BCB1-463E-0D0B-2019-345F814D3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7" y="1726856"/>
            <a:ext cx="3697390" cy="3940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7130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0FA54-2318-5722-1497-7DC7D0235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F67EF3-D150-B935-337E-D3E22C24E4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4E9D0305-B60E-D451-ECA7-DB7335B8F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8241" y="805245"/>
            <a:ext cx="5509260" cy="538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Embracing Tomorrow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moment has come, we stand side by side,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with dreams in our hearts and hope as our guide. Through laughter and struggles, we’ve grown, and we’ve learned.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Now we look forward, a new page of our story is turned.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Caps in the air, we celebrate today.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friendships we cherish won’t fade away.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With memories made and new paths to explore,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424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C3EE2-681D-687D-2BE3-1E6F4ABB2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5D89B8-279C-A9D1-F73E-70F0A4EC4A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E54ED549-E061-B779-FE09-4DAC83A59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7369" y="977202"/>
            <a:ext cx="5509260" cy="4903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sz="2000" b="1" kern="100" dirty="0">
                <a:solidFill>
                  <a:srgbClr val="FFFFFF"/>
                </a:solidFill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we’re ready to face what’s behind each door. 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From late night cramming until morning light,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 faced our fears, now our dreams will take flight. With every challenge we stood tall.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Now we are ready to face it all.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So, here’s to the journey that’s just begun,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with courage and passion, we’ll shine like the sun. For the future is waiting and it’s ours to create,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with hope in our hearts, let’s embrace our fate.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28800" marR="0">
              <a:lnSpc>
                <a:spcPct val="115000"/>
              </a:lnSpc>
              <a:buNone/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Miss Sydney Parker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28800" marR="0">
              <a:lnSpc>
                <a:spcPct val="115000"/>
              </a:lnSpc>
              <a:spcAft>
                <a:spcPts val="800"/>
              </a:spcAft>
            </a:pPr>
            <a:r>
              <a:rPr lang="en-US" sz="2000" b="1" kern="100" dirty="0">
                <a:solidFill>
                  <a:srgbClr val="FFFFFF"/>
                </a:solidFill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2025 Akoma Scholar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98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95648-A792-42E9-5CA6-BB5D657BB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7D732-7705-7D6B-A5A3-470FAAAA8D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6118E5-9764-8692-10DA-B81F05EA452A}"/>
              </a:ext>
            </a:extLst>
          </p:cNvPr>
          <p:cNvSpPr txBox="1"/>
          <p:nvPr/>
        </p:nvSpPr>
        <p:spPr>
          <a:xfrm>
            <a:off x="512466" y="1142081"/>
            <a:ext cx="827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2025 AKOMA Nona Patterson Chambers Scholar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211E75-D435-D87B-8063-F125F3644D4E}"/>
              </a:ext>
            </a:extLst>
          </p:cNvPr>
          <p:cNvSpPr txBox="1"/>
          <p:nvPr/>
        </p:nvSpPr>
        <p:spPr>
          <a:xfrm>
            <a:off x="3512054" y="2732170"/>
            <a:ext cx="576257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Hazel Roberts</a:t>
            </a:r>
          </a:p>
          <a:p>
            <a:r>
              <a:rPr lang="en-US" b="1" dirty="0">
                <a:solidFill>
                  <a:schemeClr val="bg1"/>
                </a:solidFill>
              </a:rPr>
              <a:t>MOTHER:  		</a:t>
            </a:r>
            <a:r>
              <a:rPr lang="en-US" dirty="0">
                <a:solidFill>
                  <a:schemeClr val="bg1"/>
                </a:solidFill>
              </a:rPr>
              <a:t>Danette L. Wortham-Coston</a:t>
            </a:r>
          </a:p>
          <a:p>
            <a:r>
              <a:rPr lang="en-US" b="1" dirty="0">
                <a:solidFill>
                  <a:schemeClr val="bg1"/>
                </a:solidFill>
              </a:rPr>
              <a:t>MAJOR:   		</a:t>
            </a:r>
            <a:r>
              <a:rPr lang="en-US" dirty="0">
                <a:solidFill>
                  <a:schemeClr val="bg1"/>
                </a:solidFill>
              </a:rPr>
              <a:t>Business Administration</a:t>
            </a:r>
          </a:p>
          <a:p>
            <a:r>
              <a:rPr lang="en-US" b="1" dirty="0">
                <a:solidFill>
                  <a:schemeClr val="bg1"/>
                </a:solidFill>
              </a:rPr>
              <a:t>MINOR:</a:t>
            </a:r>
            <a:r>
              <a:rPr lang="en-US" dirty="0">
                <a:solidFill>
                  <a:schemeClr val="bg1"/>
                </a:solidFill>
              </a:rPr>
              <a:t>			Psychology		</a:t>
            </a:r>
          </a:p>
          <a:p>
            <a:r>
              <a:rPr lang="en-US" b="1" dirty="0">
                <a:solidFill>
                  <a:schemeClr val="bg1"/>
                </a:solidFill>
              </a:rPr>
              <a:t>HIGH SCHOOL:  	</a:t>
            </a:r>
            <a:r>
              <a:rPr lang="en-US" dirty="0">
                <a:solidFill>
                  <a:schemeClr val="bg1"/>
                </a:solidFill>
              </a:rPr>
              <a:t>Joseph C. Wilson Magnet High School</a:t>
            </a:r>
          </a:p>
          <a:p>
            <a:r>
              <a:rPr lang="en-US" b="1" dirty="0">
                <a:solidFill>
                  <a:schemeClr val="bg1"/>
                </a:solidFill>
              </a:rPr>
              <a:t>UNIVERSITY:   	</a:t>
            </a:r>
            <a:r>
              <a:rPr lang="en-US" dirty="0">
                <a:solidFill>
                  <a:schemeClr val="bg1"/>
                </a:solidFill>
              </a:rPr>
              <a:t>Hampton University (VA) </a:t>
            </a:r>
          </a:p>
          <a:p>
            <a:r>
              <a:rPr lang="en-US" b="1" dirty="0">
                <a:solidFill>
                  <a:schemeClr val="bg1"/>
                </a:solidFill>
              </a:rPr>
              <a:t>GOAL: </a:t>
            </a:r>
            <a:r>
              <a:rPr lang="en-US" dirty="0">
                <a:solidFill>
                  <a:schemeClr val="bg1"/>
                </a:solidFill>
              </a:rPr>
              <a:t>			CEO of multiple Fortune 500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                                                                             Companies &amp; 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                            United States Supreme Court Justice</a:t>
            </a:r>
          </a:p>
        </p:txBody>
      </p:sp>
      <p:pic>
        <p:nvPicPr>
          <p:cNvPr id="5" name="Picture 4" descr="A close-up of a person smiling&#10;&#10;AI-generated content may be incorrect.">
            <a:extLst>
              <a:ext uri="{FF2B5EF4-FFF2-40B4-BE49-F238E27FC236}">
                <a16:creationId xmlns:a16="http://schemas.microsoft.com/office/drawing/2014/main" id="{4FBAE3B5-7062-33AB-9191-436FB9ED2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7" y="1726856"/>
            <a:ext cx="3477994" cy="3940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6949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96A28-B9DD-D960-3182-26EB6A948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E87372-A9DE-1892-8A9B-5EF35873EA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2FFC85-67C7-0FED-7FAA-D08488719204}"/>
              </a:ext>
            </a:extLst>
          </p:cNvPr>
          <p:cNvSpPr txBox="1"/>
          <p:nvPr/>
        </p:nvSpPr>
        <p:spPr>
          <a:xfrm>
            <a:off x="512466" y="1142081"/>
            <a:ext cx="827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2025 AKOMA Nona Patterson Chambers Scholar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95AA73-6A6F-6710-B7CD-E9CDDDBAC09A}"/>
              </a:ext>
            </a:extLst>
          </p:cNvPr>
          <p:cNvSpPr txBox="1"/>
          <p:nvPr/>
        </p:nvSpPr>
        <p:spPr>
          <a:xfrm>
            <a:off x="4078679" y="2649873"/>
            <a:ext cx="519594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Lucida Handwriting" panose="03010101010101010101" pitchFamily="66" charset="0"/>
              </a:rPr>
              <a:t>Destiny Stroughter</a:t>
            </a:r>
          </a:p>
          <a:p>
            <a:r>
              <a:rPr lang="en-US" b="1" dirty="0">
                <a:solidFill>
                  <a:schemeClr val="bg1"/>
                </a:solidFill>
              </a:rPr>
              <a:t>PARENTS:  		</a:t>
            </a:r>
            <a:r>
              <a:rPr lang="en-US" dirty="0">
                <a:solidFill>
                  <a:schemeClr val="bg1"/>
                </a:solidFill>
              </a:rPr>
              <a:t>Michael and Nicole Stroughter</a:t>
            </a:r>
          </a:p>
          <a:p>
            <a:r>
              <a:rPr lang="en-US" b="1" dirty="0">
                <a:solidFill>
                  <a:schemeClr val="bg1"/>
                </a:solidFill>
              </a:rPr>
              <a:t>MAJOR:   		</a:t>
            </a:r>
            <a:r>
              <a:rPr lang="en-US" dirty="0">
                <a:solidFill>
                  <a:schemeClr val="bg1"/>
                </a:solidFill>
              </a:rPr>
              <a:t>Psychology	</a:t>
            </a:r>
          </a:p>
          <a:p>
            <a:r>
              <a:rPr lang="en-US" b="1" dirty="0">
                <a:solidFill>
                  <a:schemeClr val="bg1"/>
                </a:solidFill>
              </a:rPr>
              <a:t>MINOR: 			</a:t>
            </a:r>
            <a:r>
              <a:rPr lang="en-US" dirty="0">
                <a:solidFill>
                  <a:schemeClr val="bg1"/>
                </a:solidFill>
              </a:rPr>
              <a:t>Theater and Dance</a:t>
            </a:r>
          </a:p>
          <a:p>
            <a:r>
              <a:rPr lang="en-US" b="1" dirty="0">
                <a:solidFill>
                  <a:schemeClr val="bg1"/>
                </a:solidFill>
              </a:rPr>
              <a:t>HIGH SCHOOL:  	</a:t>
            </a:r>
            <a:r>
              <a:rPr lang="en-US" dirty="0">
                <a:solidFill>
                  <a:schemeClr val="bg1"/>
                </a:solidFill>
              </a:rPr>
              <a:t>Rochester Early College</a:t>
            </a:r>
          </a:p>
          <a:p>
            <a:r>
              <a:rPr lang="en-US" dirty="0">
                <a:solidFill>
                  <a:schemeClr val="bg1"/>
                </a:solidFill>
              </a:rPr>
              <a:t>                                                   International High School </a:t>
            </a:r>
          </a:p>
          <a:p>
            <a:r>
              <a:rPr lang="en-US" b="1" dirty="0">
                <a:solidFill>
                  <a:schemeClr val="bg1"/>
                </a:solidFill>
              </a:rPr>
              <a:t>UNIVERSITY:   	</a:t>
            </a:r>
            <a:r>
              <a:rPr lang="en-US" dirty="0">
                <a:solidFill>
                  <a:schemeClr val="bg1"/>
                </a:solidFill>
              </a:rPr>
              <a:t>Plattsburgh University (NY) </a:t>
            </a:r>
          </a:p>
          <a:p>
            <a:r>
              <a:rPr lang="en-US" b="1" dirty="0">
                <a:solidFill>
                  <a:schemeClr val="bg1"/>
                </a:solidFill>
              </a:rPr>
              <a:t>GOAL:			</a:t>
            </a:r>
            <a:r>
              <a:rPr lang="en-US" dirty="0">
                <a:solidFill>
                  <a:schemeClr val="bg1"/>
                </a:solidFill>
              </a:rPr>
              <a:t>Psychotherapist</a:t>
            </a:r>
          </a:p>
        </p:txBody>
      </p:sp>
      <p:pic>
        <p:nvPicPr>
          <p:cNvPr id="6" name="Picture 5" descr="A child smiling at the camera&#10;&#10;AI-generated content may be incorrect.">
            <a:extLst>
              <a:ext uri="{FF2B5EF4-FFF2-40B4-BE49-F238E27FC236}">
                <a16:creationId xmlns:a16="http://schemas.microsoft.com/office/drawing/2014/main" id="{CD0467E6-8A9A-EAD7-1CB2-66D1BAF32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7" y="1775714"/>
            <a:ext cx="3727940" cy="3727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1435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2F070-EBCC-695C-C24A-30EF1F950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BD2235-F22F-6E63-259A-6AF6331D9B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" r="1932"/>
          <a:stretch>
            <a:fillRect/>
          </a:stretch>
        </p:blipFill>
        <p:spPr>
          <a:xfrm rot="16200000">
            <a:off x="1143641" y="-1142359"/>
            <a:ext cx="6856718" cy="9144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AB4999-3131-9E68-9740-A13D5CA42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67" y="1166705"/>
            <a:ext cx="3342662" cy="1557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434F4C-AC39-E036-A8FF-92A2B508377A}"/>
              </a:ext>
            </a:extLst>
          </p:cNvPr>
          <p:cNvSpPr txBox="1"/>
          <p:nvPr/>
        </p:nvSpPr>
        <p:spPr>
          <a:xfrm>
            <a:off x="872909" y="2955603"/>
            <a:ext cx="739817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i="1" kern="100" dirty="0">
                <a:solidFill>
                  <a:srgbClr val="FFFFFF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You may shoot me with your words, </a:t>
            </a:r>
          </a:p>
          <a:p>
            <a:pPr algn="ctr"/>
            <a:r>
              <a:rPr lang="en-US" sz="3600" b="1" i="1" kern="100" dirty="0">
                <a:solidFill>
                  <a:srgbClr val="FFFFFF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You may cut me with your eyes,</a:t>
            </a:r>
            <a:br>
              <a:rPr lang="en-US" sz="3600" b="1" i="1" kern="100" dirty="0">
                <a:solidFill>
                  <a:srgbClr val="FFFFFF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r>
              <a:rPr lang="en-US" sz="3600" b="1" i="1" kern="100" dirty="0">
                <a:solidFill>
                  <a:srgbClr val="FFFFFF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You may kill me with your hatefulness, </a:t>
            </a:r>
          </a:p>
          <a:p>
            <a:pPr algn="ctr"/>
            <a:r>
              <a:rPr lang="en-US" sz="3600" b="1" i="1" kern="100" dirty="0">
                <a:solidFill>
                  <a:srgbClr val="FFC00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But still, </a:t>
            </a:r>
            <a:r>
              <a:rPr lang="en-US" sz="3600" b="1" i="1" kern="100" dirty="0">
                <a:solidFill>
                  <a:srgbClr val="FFFFFF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like air, </a:t>
            </a:r>
            <a:r>
              <a:rPr lang="en-US" sz="3600" b="1" i="1" kern="100" dirty="0">
                <a:solidFill>
                  <a:srgbClr val="FFC00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I’ll rise.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~ Maya Angelou</a:t>
            </a:r>
          </a:p>
        </p:txBody>
      </p:sp>
    </p:spTree>
    <p:extLst>
      <p:ext uri="{BB962C8B-B14F-4D97-AF65-F5344CB8AC3E}">
        <p14:creationId xmlns:p14="http://schemas.microsoft.com/office/powerpoint/2010/main" val="463035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533</TotalTime>
  <Words>697</Words>
  <Application>Microsoft Office PowerPoint</Application>
  <PresentationFormat>On-screen Show (4:3)</PresentationFormat>
  <Paragraphs>104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Aparajita</vt:lpstr>
      <vt:lpstr>Aptos</vt:lpstr>
      <vt:lpstr>Aptos Display</vt:lpstr>
      <vt:lpstr>Arial</vt:lpstr>
      <vt:lpstr>Baguet Script</vt:lpstr>
      <vt:lpstr>Baskerville Old Face</vt:lpstr>
      <vt:lpstr>Brush Script MT</vt:lpstr>
      <vt:lpstr>Lucida Handwriting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Donna Jones</dc:creator>
  <cp:lastModifiedBy>Donna Jones</cp:lastModifiedBy>
  <cp:revision>22</cp:revision>
  <cp:lastPrinted>2025-06-08T21:18:03Z</cp:lastPrinted>
  <dcterms:created xsi:type="dcterms:W3CDTF">2025-06-08T12:20:13Z</dcterms:created>
  <dcterms:modified xsi:type="dcterms:W3CDTF">2025-09-24T17:42:21Z</dcterms:modified>
</cp:coreProperties>
</file>